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99" r:id="rId2"/>
    <p:sldId id="306" r:id="rId3"/>
    <p:sldId id="301" r:id="rId4"/>
    <p:sldId id="286" r:id="rId5"/>
    <p:sldId id="257" r:id="rId6"/>
    <p:sldId id="259" r:id="rId7"/>
    <p:sldId id="329" r:id="rId8"/>
    <p:sldId id="258" r:id="rId9"/>
    <p:sldId id="260" r:id="rId10"/>
    <p:sldId id="302" r:id="rId11"/>
    <p:sldId id="330" r:id="rId12"/>
    <p:sldId id="315" r:id="rId13"/>
    <p:sldId id="304" r:id="rId14"/>
    <p:sldId id="261" r:id="rId15"/>
    <p:sldId id="295" r:id="rId16"/>
    <p:sldId id="337" r:id="rId17"/>
    <p:sldId id="338" r:id="rId18"/>
    <p:sldId id="314" r:id="rId19"/>
    <p:sldId id="316" r:id="rId20"/>
    <p:sldId id="262" r:id="rId21"/>
    <p:sldId id="263" r:id="rId22"/>
    <p:sldId id="318" r:id="rId23"/>
    <p:sldId id="264" r:id="rId24"/>
    <p:sldId id="265" r:id="rId25"/>
    <p:sldId id="267" r:id="rId26"/>
    <p:sldId id="319" r:id="rId27"/>
    <p:sldId id="313" r:id="rId28"/>
    <p:sldId id="320" r:id="rId29"/>
    <p:sldId id="321" r:id="rId30"/>
    <p:sldId id="323" r:id="rId31"/>
    <p:sldId id="322" r:id="rId32"/>
    <p:sldId id="324" r:id="rId33"/>
    <p:sldId id="326" r:id="rId34"/>
    <p:sldId id="325" r:id="rId35"/>
    <p:sldId id="296" r:id="rId36"/>
    <p:sldId id="298" r:id="rId37"/>
    <p:sldId id="297" r:id="rId38"/>
    <p:sldId id="327" r:id="rId39"/>
    <p:sldId id="339" r:id="rId40"/>
    <p:sldId id="340" r:id="rId41"/>
    <p:sldId id="271" r:id="rId42"/>
    <p:sldId id="331" r:id="rId43"/>
    <p:sldId id="332" r:id="rId44"/>
    <p:sldId id="333" r:id="rId45"/>
    <p:sldId id="334" r:id="rId46"/>
    <p:sldId id="335" r:id="rId47"/>
    <p:sldId id="336" r:id="rId48"/>
    <p:sldId id="266" r:id="rId49"/>
    <p:sldId id="256" r:id="rId50"/>
    <p:sldId id="272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235" autoAdjust="0"/>
  </p:normalViewPr>
  <p:slideViewPr>
    <p:cSldViewPr snapToGrid="0">
      <p:cViewPr varScale="1">
        <p:scale>
          <a:sx n="76" d="100"/>
          <a:sy n="76" d="100"/>
        </p:scale>
        <p:origin x="4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F5E41-A251-430C-842A-86573182ED69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1E598-4A97-40B6-B6D8-96183A15D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960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333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10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80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84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84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1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92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96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583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9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4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377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23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36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98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91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E598-4A97-40B6-B6D8-96183A15D4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0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96B7-527B-4F8F-BE32-5EB3EFD43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4E4F5A-F4DF-424A-BCA8-9F31566D2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FF834-1C7F-403C-BD12-26B11C38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7407" y="6314440"/>
            <a:ext cx="2743200" cy="365125"/>
          </a:xfrm>
        </p:spPr>
        <p:txBody>
          <a:bodyPr/>
          <a:lstStyle/>
          <a:p>
            <a:fld id="{A1A2BBE4-511A-4F2F-AFFA-A9090E23A4FA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43103-70B6-4DFC-A587-F26BFAEB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59892-CF75-45D1-BEAD-3985F0D0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>
            <a:lvl1pPr algn="l">
              <a:defRPr sz="2000" b="1"/>
            </a:lvl1pPr>
          </a:lstStyle>
          <a:p>
            <a:fld id="{D2727F11-69F6-4932-8B5E-02A20A5A6C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30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44768-12F6-49C8-852A-95300323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AF769F-A1D3-468F-BF96-08A2CC30A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921FE8-B51D-4A30-A53D-70BD2E83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F21AE-AFF5-4304-9906-894DB1DEDE5A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AFF8D9-2D5D-4BF8-B8F8-97BB9E39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524E8-3BAE-4A3C-81CD-1A3167D1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68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22DAB6-C764-4DC6-B7A3-EC3359336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4CE630-62E7-4AFD-A6BA-0FBD569C8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928C0B-7710-4CD6-B0FF-F97EF0BE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5FB2-F8F9-489B-A0BC-6C0D3AF0757F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5C845-AAAD-4E04-A9C7-D909AE1C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D5F5F9-9849-46E5-BB8C-CEFF2FA3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07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8BE0E-5926-417E-AD5B-6F131C4C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3ACEE-56B6-4525-B1D5-3B07CB89B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A31FB-0BF1-4654-BD65-C80519A47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3C7F-F58F-414C-8B8A-8933FB9F998C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BE23E0-CB6F-4045-9700-6C839587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2EA3DA-ABDF-482E-A30A-81B4E07D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89AE-18DA-46C6-A536-44DB9909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53A37-5504-41DD-B51D-8F76D7AD0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A21A9-2995-47BB-96DD-E55CDCEB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35AFB-277C-4C7F-BF8A-13EAC7824F34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F3581-DC86-4BAA-A281-2F3E4862C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400A1-55DE-42A6-A3D6-5F1409FF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31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36454-9687-482B-843B-DE9ADE22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E28BF-3B5E-479E-B305-BE647BD98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FA6B50-24FE-4E9A-91D7-C61A14436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2D33A8-49EC-412C-A94B-B060DA60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F0A1E-D3C0-499E-AD56-D41334582C2A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67D29-793F-4316-8CA3-E6ED11FE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A3252A-AB56-4250-B46A-09F47C82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85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3EA66-8887-4AF8-8B77-462A7CB7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B30F6-C0A4-4E7F-AEAC-95A7F3D1F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58B89E-F7F7-4174-A2ED-76FED3BC6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F503BE-A5BB-470B-AEB7-D744626B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E944A7-C188-40DA-98AB-28A885119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6A7109-C1BE-42A2-BE26-7BFC9BA0A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CC1AC-73B2-40DA-8DD5-6B556BC450AF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2D437B-F615-42CE-AEA1-463ACA54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CC248A-36E0-42A7-9E69-690B1AE4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02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C4249-0C02-44F4-9876-E4BDE874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E06EAC-52D1-48DD-B903-9FC3CB17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5823-3C3A-403B-93B7-94F385D37FE7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50FC9A-C687-447A-B9AC-234E26DA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C8A210-B1B8-4F77-9E33-2E044D24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33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E221EA-0BD7-4432-AE1C-AFE9389CE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AB1A-6349-45B7-BBBE-AEA3988C5D78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3E9E37-683B-4C7A-BA81-BD771FB2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BDFB8-4868-490A-9D54-27B25EC8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3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6744C-1921-460D-9EAC-25251DAB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E58CF-1917-42B7-B068-D50699703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718DFD-82EA-44EC-A11F-20C5AD6FF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AF0D45-E8CA-4BC5-9641-A0375776B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596F8-FF08-428F-BF17-52A81D6D9B61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18389A-15A9-4268-B5D9-A8044A4C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4E0BE1-2BDB-444C-BAAC-B70B36FA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3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75DE6-A28E-47E3-B71E-E6C6AF9B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BAB22D-EE47-4120-BCA0-34A82731A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C6FA02-6752-4A6A-9B57-AF28C29B5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3EFD36-3A6C-4112-9965-A593C86D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84FB-B8EA-41C8-87BE-C374AEEDB681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6A4C31-3626-4B53-8539-D61DB985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63575-0F41-4CDD-B7F2-4DB91C32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7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956E9-78F6-4471-8730-6DE56A1BA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AF15E6-1230-4AD7-AA82-032F7430A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BA94DB-AD55-4864-9129-D19004CB4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E04F6-FE15-4E4F-8B36-D23FB0E1E4E2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EC789-91C7-4B2F-BE5A-AD92673F1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62949" y="63339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A675DA-0C69-4FDB-8FDD-538AC528E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50574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27F11-69F6-4932-8B5E-02A20A5A6C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06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72048-49D0-43B7-B617-B4B59B72D3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870D19-24EE-4642-A016-19A544E6C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ABC80-60D1-4459-B266-18FCF3A25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6AF8F0-7596-4E91-8B06-E370E81E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8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8C07DD-94D7-4DD0-9BDD-9E318554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8611A6-C85E-43CD-85AE-6C9EE230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8417" y="6306015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10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6062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492733" y="776451"/>
            <a:ext cx="559505" cy="5595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54821" y="776451"/>
            <a:ext cx="559505" cy="5595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035865" y="776451"/>
            <a:ext cx="559505" cy="5595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2842" y="-38821"/>
            <a:ext cx="187139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nul</a:t>
            </a:r>
            <a:r>
              <a:rPr lang="en-US" altLang="ko-KR" sz="2800" b="1" dirty="0"/>
              <a:t> (</a:t>
            </a:r>
            <a:r>
              <a:rPr lang="ko-KR" altLang="en-US" sz="2800" b="1" dirty="0"/>
              <a:t>널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559878" y="132858"/>
            <a:ext cx="11225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/>
              <a:t>Saranghey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사랑해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1003911" y="245861"/>
            <a:ext cx="85583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&lt;end&gt;</a:t>
            </a:r>
            <a:endParaRPr lang="ko-KR" altLang="en-US" sz="1400" b="1" dirty="0"/>
          </a:p>
        </p:txBody>
      </p:sp>
      <p:grpSp>
        <p:nvGrpSpPr>
          <p:cNvPr id="133" name="그룹 132"/>
          <p:cNvGrpSpPr/>
          <p:nvPr/>
        </p:nvGrpSpPr>
        <p:grpSpPr>
          <a:xfrm>
            <a:off x="934279" y="3785342"/>
            <a:ext cx="10101586" cy="543946"/>
            <a:chOff x="934279" y="3785342"/>
            <a:chExt cx="10101586" cy="543946"/>
          </a:xfrm>
          <a:solidFill>
            <a:srgbClr val="002060"/>
          </a:solidFill>
        </p:grpSpPr>
        <p:sp>
          <p:nvSpPr>
            <p:cNvPr id="15" name="모서리가 둥근 직사각형 14"/>
            <p:cNvSpPr/>
            <p:nvPr/>
          </p:nvSpPr>
          <p:spPr>
            <a:xfrm>
              <a:off x="934279" y="3785342"/>
              <a:ext cx="10101586" cy="54394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13834" y="3877667"/>
              <a:ext cx="5419448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FC (  </a:t>
              </a:r>
              <a:r>
                <a:rPr lang="en-US" altLang="ko-KR" sz="2000" b="1" dirty="0" err="1">
                  <a:solidFill>
                    <a:schemeClr val="bg1"/>
                  </a:solidFill>
                </a:rPr>
                <a:t>tahn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(  FC(h1, h2, h3) + FC(dh1) )  )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721796" y="4524072"/>
            <a:ext cx="954471" cy="2003739"/>
            <a:chOff x="2721796" y="4524072"/>
            <a:chExt cx="954471" cy="2003739"/>
          </a:xfrm>
        </p:grpSpPr>
        <p:sp>
          <p:nvSpPr>
            <p:cNvPr id="6" name="타원 5"/>
            <p:cNvSpPr/>
            <p:nvPr/>
          </p:nvSpPr>
          <p:spPr>
            <a:xfrm>
              <a:off x="2892287" y="4524072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882348" y="5361872"/>
              <a:ext cx="559505" cy="559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44752" y="4603769"/>
              <a:ext cx="5129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h3</a:t>
              </a:r>
              <a:endParaRPr lang="ko-KR" altLang="en-US" sz="20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21796" y="6004591"/>
              <a:ext cx="9544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YOU</a:t>
              </a:r>
              <a:endParaRPr lang="ko-KR" altLang="en-US" sz="2800" b="1" dirty="0"/>
            </a:p>
          </p:txBody>
        </p:sp>
        <p:cxnSp>
          <p:nvCxnSpPr>
            <p:cNvPr id="71" name="직선 화살표 연결선 70"/>
            <p:cNvCxnSpPr/>
            <p:nvPr/>
          </p:nvCxnSpPr>
          <p:spPr>
            <a:xfrm flipV="1">
              <a:off x="3176142" y="5187869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/>
            <p:nvPr/>
          </p:nvCxnSpPr>
          <p:spPr>
            <a:xfrm flipV="1">
              <a:off x="3176142" y="5924537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934278" y="4524072"/>
            <a:ext cx="968129" cy="2003737"/>
            <a:chOff x="934278" y="4524072"/>
            <a:chExt cx="968129" cy="2003737"/>
          </a:xfrm>
        </p:grpSpPr>
        <p:sp>
          <p:nvSpPr>
            <p:cNvPr id="4" name="타원 3"/>
            <p:cNvSpPr/>
            <p:nvPr/>
          </p:nvSpPr>
          <p:spPr>
            <a:xfrm>
              <a:off x="934278" y="4524072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34278" y="5361872"/>
              <a:ext cx="559505" cy="559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6024" y="4603769"/>
              <a:ext cx="5129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h1</a:t>
              </a:r>
              <a:endParaRPr lang="ko-KR" altLang="en-US" sz="2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69999" y="6004589"/>
              <a:ext cx="37780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I</a:t>
              </a:r>
              <a:endParaRPr lang="ko-KR" altLang="en-US" sz="2800" b="1" dirty="0"/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 flipV="1">
              <a:off x="1210836" y="5187869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/>
            <p:nvPr/>
          </p:nvCxnSpPr>
          <p:spPr>
            <a:xfrm flipV="1">
              <a:off x="1210836" y="5924537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/>
            <p:nvPr/>
          </p:nvCxnSpPr>
          <p:spPr>
            <a:xfrm>
              <a:off x="1503377" y="5707791"/>
              <a:ext cx="3990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617454" y="4524072"/>
            <a:ext cx="1252194" cy="2003738"/>
            <a:chOff x="1617454" y="4524072"/>
            <a:chExt cx="1252194" cy="2003738"/>
          </a:xfrm>
        </p:grpSpPr>
        <p:sp>
          <p:nvSpPr>
            <p:cNvPr id="5" name="타원 4"/>
            <p:cNvSpPr/>
            <p:nvPr/>
          </p:nvSpPr>
          <p:spPr>
            <a:xfrm>
              <a:off x="1908313" y="4524072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908313" y="5361872"/>
              <a:ext cx="559505" cy="559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65070" y="4603769"/>
              <a:ext cx="5129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h2</a:t>
              </a:r>
              <a:endParaRPr lang="ko-KR" altLang="en-US" sz="20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17454" y="6004590"/>
              <a:ext cx="10720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LOVE</a:t>
              </a:r>
              <a:endParaRPr lang="ko-KR" altLang="en-US" sz="2800" b="1" dirty="0"/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 flipV="1">
              <a:off x="2181206" y="5173969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/>
            <p:nvPr/>
          </p:nvCxnSpPr>
          <p:spPr>
            <a:xfrm flipV="1">
              <a:off x="2181206" y="5910637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/>
            <p:nvPr/>
          </p:nvCxnSpPr>
          <p:spPr>
            <a:xfrm>
              <a:off x="2470618" y="5707791"/>
              <a:ext cx="3990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그룹 152"/>
          <p:cNvGrpSpPr/>
          <p:nvPr/>
        </p:nvGrpSpPr>
        <p:grpSpPr>
          <a:xfrm>
            <a:off x="3022746" y="1424307"/>
            <a:ext cx="8304465" cy="358175"/>
            <a:chOff x="3022746" y="1424307"/>
            <a:chExt cx="8304465" cy="358175"/>
          </a:xfrm>
        </p:grpSpPr>
        <p:sp>
          <p:nvSpPr>
            <p:cNvPr id="79" name="자유형 78"/>
            <p:cNvSpPr/>
            <p:nvPr/>
          </p:nvSpPr>
          <p:spPr>
            <a:xfrm>
              <a:off x="10418487" y="1424307"/>
              <a:ext cx="262124" cy="358175"/>
            </a:xfrm>
            <a:custGeom>
              <a:avLst/>
              <a:gdLst>
                <a:gd name="connsiteX0" fmla="*/ 0 w 596900"/>
                <a:gd name="connsiteY0" fmla="*/ 749335 h 774735"/>
                <a:gd name="connsiteX1" fmla="*/ 317500 w 596900"/>
                <a:gd name="connsiteY1" fmla="*/ 35 h 774735"/>
                <a:gd name="connsiteX2" fmla="*/ 596900 w 596900"/>
                <a:gd name="connsiteY2" fmla="*/ 774735 h 77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900" h="774735">
                  <a:moveTo>
                    <a:pt x="0" y="749335"/>
                  </a:moveTo>
                  <a:cubicBezTo>
                    <a:pt x="109008" y="372568"/>
                    <a:pt x="218017" y="-4198"/>
                    <a:pt x="317500" y="35"/>
                  </a:cubicBezTo>
                  <a:cubicBezTo>
                    <a:pt x="416983" y="4268"/>
                    <a:pt x="506941" y="389501"/>
                    <a:pt x="596900" y="77473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82" name="직선 화살표 연결선 81"/>
            <p:cNvCxnSpPr/>
            <p:nvPr/>
          </p:nvCxnSpPr>
          <p:spPr>
            <a:xfrm flipV="1">
              <a:off x="11327211" y="1424307"/>
              <a:ext cx="0" cy="3536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>
              <a:endCxn id="79" idx="0"/>
            </p:cNvCxnSpPr>
            <p:nvPr/>
          </p:nvCxnSpPr>
          <p:spPr>
            <a:xfrm>
              <a:off x="3022746" y="1762282"/>
              <a:ext cx="7395741" cy="8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10680611" y="1771808"/>
              <a:ext cx="646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직선 화살표 연결선 88"/>
          <p:cNvCxnSpPr/>
          <p:nvPr/>
        </p:nvCxnSpPr>
        <p:spPr>
          <a:xfrm flipV="1">
            <a:off x="10131406" y="587539"/>
            <a:ext cx="0" cy="18790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7753379" y="580747"/>
            <a:ext cx="0" cy="18790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V="1">
            <a:off x="11313367" y="581625"/>
            <a:ext cx="0" cy="18790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원호 94"/>
          <p:cNvSpPr/>
          <p:nvPr/>
        </p:nvSpPr>
        <p:spPr>
          <a:xfrm>
            <a:off x="3556000" y="272498"/>
            <a:ext cx="3800348" cy="961155"/>
          </a:xfrm>
          <a:prstGeom prst="arc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원호 95"/>
          <p:cNvSpPr/>
          <p:nvPr/>
        </p:nvSpPr>
        <p:spPr>
          <a:xfrm>
            <a:off x="7861201" y="317349"/>
            <a:ext cx="1917780" cy="975695"/>
          </a:xfrm>
          <a:prstGeom prst="arc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10680172" y="2978540"/>
            <a:ext cx="5255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dh3</a:t>
            </a:r>
            <a:endParaRPr lang="ko-KR" altLang="en-US" sz="1400" b="1" dirty="0"/>
          </a:p>
        </p:txBody>
      </p:sp>
      <p:grpSp>
        <p:nvGrpSpPr>
          <p:cNvPr id="147" name="그룹 146"/>
          <p:cNvGrpSpPr/>
          <p:nvPr/>
        </p:nvGrpSpPr>
        <p:grpSpPr>
          <a:xfrm>
            <a:off x="10426231" y="1075411"/>
            <a:ext cx="144307" cy="2709931"/>
            <a:chOff x="10426231" y="1075411"/>
            <a:chExt cx="144307" cy="2709931"/>
          </a:xfrm>
        </p:grpSpPr>
        <p:cxnSp>
          <p:nvCxnSpPr>
            <p:cNvPr id="97" name="직선 연결선 96"/>
            <p:cNvCxnSpPr/>
            <p:nvPr/>
          </p:nvCxnSpPr>
          <p:spPr>
            <a:xfrm>
              <a:off x="10558633" y="1085471"/>
              <a:ext cx="0" cy="269987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10426231" y="1075411"/>
              <a:ext cx="1443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3457353" y="5357659"/>
            <a:ext cx="964437" cy="559505"/>
            <a:chOff x="3457353" y="5357659"/>
            <a:chExt cx="964437" cy="559505"/>
          </a:xfrm>
        </p:grpSpPr>
        <p:sp>
          <p:nvSpPr>
            <p:cNvPr id="108" name="타원 107"/>
            <p:cNvSpPr/>
            <p:nvPr/>
          </p:nvSpPr>
          <p:spPr>
            <a:xfrm>
              <a:off x="3856383" y="5357659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908848" y="5437356"/>
              <a:ext cx="5129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h3</a:t>
              </a:r>
              <a:endParaRPr lang="ko-KR" altLang="en-US" sz="2000" b="1" dirty="0"/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>
              <a:off x="3457353" y="5707791"/>
              <a:ext cx="3990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/>
          <p:cNvGrpSpPr/>
          <p:nvPr/>
        </p:nvGrpSpPr>
        <p:grpSpPr>
          <a:xfrm>
            <a:off x="934278" y="3028504"/>
            <a:ext cx="3205960" cy="2336175"/>
            <a:chOff x="934278" y="3028504"/>
            <a:chExt cx="3205960" cy="2336175"/>
          </a:xfrm>
        </p:grpSpPr>
        <p:sp>
          <p:nvSpPr>
            <p:cNvPr id="7" name="타원 6"/>
            <p:cNvSpPr/>
            <p:nvPr/>
          </p:nvSpPr>
          <p:spPr>
            <a:xfrm>
              <a:off x="934278" y="3028507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908313" y="3028507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2892287" y="3028504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3840" y="3117793"/>
              <a:ext cx="5129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s1</a:t>
              </a:r>
              <a:endParaRPr lang="ko-KR" alt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9868" y="3090255"/>
              <a:ext cx="5129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s3</a:t>
              </a:r>
              <a:endParaRPr lang="ko-KR" altLang="en-US" sz="20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71689" y="3090255"/>
              <a:ext cx="5129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s2</a:t>
              </a:r>
              <a:endParaRPr lang="ko-KR" altLang="en-US" sz="2000" b="1" dirty="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V="1">
              <a:off x="2181206" y="3597439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 flipV="1">
              <a:off x="1210836" y="3611339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 flipV="1">
              <a:off x="3176142" y="3611339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V="1">
              <a:off x="2181206" y="4329288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V="1">
              <a:off x="1210836" y="4343188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V="1">
              <a:off x="3176142" y="4343188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 flipV="1">
              <a:off x="4140238" y="4343188"/>
              <a:ext cx="0" cy="10214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934278" y="3785342"/>
            <a:ext cx="4164237" cy="543946"/>
            <a:chOff x="934278" y="3785342"/>
            <a:chExt cx="4164237" cy="543946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934278" y="3785342"/>
              <a:ext cx="4164237" cy="54394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40654" y="3908147"/>
              <a:ext cx="3922938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FC (  </a:t>
              </a:r>
              <a:r>
                <a:rPr lang="en-US" altLang="ko-KR" sz="1500" b="1" dirty="0" err="1">
                  <a:solidFill>
                    <a:schemeClr val="bg1"/>
                  </a:solidFill>
                </a:rPr>
                <a:t>tahn</a:t>
              </a:r>
              <a:r>
                <a:rPr lang="en-US" altLang="ko-KR" sz="1500" b="1" dirty="0">
                  <a:solidFill>
                    <a:schemeClr val="bg1"/>
                  </a:solidFill>
                </a:rPr>
                <a:t>(  FC(h1, h2, h3) + FC(dh3) )  )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371547" y="245430"/>
            <a:ext cx="3527588" cy="1969074"/>
            <a:chOff x="1371547" y="245430"/>
            <a:chExt cx="3527588" cy="1969074"/>
          </a:xfrm>
        </p:grpSpPr>
        <p:sp>
          <p:nvSpPr>
            <p:cNvPr id="13" name="타원 12"/>
            <p:cNvSpPr/>
            <p:nvPr/>
          </p:nvSpPr>
          <p:spPr>
            <a:xfrm>
              <a:off x="1908313" y="1414267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39630" y="776451"/>
              <a:ext cx="559505" cy="55950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99745" y="245430"/>
              <a:ext cx="18201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&lt;START&gt;</a:t>
              </a:r>
              <a:endParaRPr lang="ko-KR" altLang="en-US" sz="2800" b="1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3556000" y="581625"/>
              <a:ext cx="528099" cy="258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flipV="1">
              <a:off x="1371547" y="1940057"/>
              <a:ext cx="518160" cy="259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2181206" y="2026601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 flipH="1" flipV="1">
              <a:off x="2437669" y="1940057"/>
              <a:ext cx="518160" cy="259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1908313" y="1517476"/>
              <a:ext cx="5696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cv1</a:t>
              </a:r>
              <a:endParaRPr lang="ko-KR" altLang="en-US" b="1" dirty="0"/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2205411" y="989901"/>
              <a:ext cx="1878688" cy="408810"/>
              <a:chOff x="2205411" y="989901"/>
              <a:chExt cx="1878688" cy="408810"/>
            </a:xfrm>
          </p:grpSpPr>
          <p:cxnSp>
            <p:nvCxnSpPr>
              <p:cNvPr id="100" name="직선 연결선 99"/>
              <p:cNvCxnSpPr/>
              <p:nvPr/>
            </p:nvCxnSpPr>
            <p:spPr>
              <a:xfrm>
                <a:off x="2205411" y="998512"/>
                <a:ext cx="187868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2208586" y="989901"/>
                <a:ext cx="0" cy="4088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" name="TextBox 104"/>
          <p:cNvSpPr txBox="1"/>
          <p:nvPr/>
        </p:nvSpPr>
        <p:spPr>
          <a:xfrm>
            <a:off x="2465627" y="1417875"/>
            <a:ext cx="375737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h1*0.9 + h2*0.0 + h3*0.1 (context vector)</a:t>
            </a:r>
            <a:endParaRPr lang="ko-KR" altLang="en-US" sz="12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4904499" y="922378"/>
            <a:ext cx="375737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Tanh</a:t>
            </a:r>
            <a:r>
              <a:rPr lang="en-US" altLang="ko-KR" sz="1200" b="1" dirty="0"/>
              <a:t>( </a:t>
            </a:r>
            <a:r>
              <a:rPr lang="en-US" altLang="ko-KR" sz="1200" b="1" dirty="0" err="1"/>
              <a:t>concat</a:t>
            </a:r>
            <a:r>
              <a:rPr lang="en-US" altLang="ko-KR" sz="1200" b="1" dirty="0"/>
              <a:t>(cv, &lt;start&gt;))</a:t>
            </a:r>
            <a:endParaRPr lang="ko-KR" altLang="en-US" sz="12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2490275" y="130422"/>
            <a:ext cx="721145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Attention mechanism</a:t>
            </a:r>
          </a:p>
          <a:p>
            <a:r>
              <a:rPr lang="en-US" altLang="ko-KR" sz="1600" dirty="0"/>
              <a:t>Choose a subset of input vectors adaptively while decoding the translation</a:t>
            </a:r>
            <a:endParaRPr lang="ko-KR" alt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154223" y="279746"/>
            <a:ext cx="78835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Let’s practice with simple example “I love you”</a:t>
            </a:r>
            <a:endParaRPr lang="ko-KR" altLang="en-US" sz="1600" dirty="0"/>
          </a:p>
        </p:txBody>
      </p:sp>
      <p:grpSp>
        <p:nvGrpSpPr>
          <p:cNvPr id="80" name="그룹 79"/>
          <p:cNvGrpSpPr/>
          <p:nvPr/>
        </p:nvGrpSpPr>
        <p:grpSpPr>
          <a:xfrm>
            <a:off x="934278" y="2221385"/>
            <a:ext cx="5145901" cy="1361310"/>
            <a:chOff x="934278" y="2221385"/>
            <a:chExt cx="5145901" cy="1361310"/>
          </a:xfrm>
        </p:grpSpPr>
        <p:sp>
          <p:nvSpPr>
            <p:cNvPr id="10" name="타원 9"/>
            <p:cNvSpPr/>
            <p:nvPr/>
          </p:nvSpPr>
          <p:spPr>
            <a:xfrm>
              <a:off x="934278" y="2221386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2892287" y="2221385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908313" y="2221387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934278" y="3000163"/>
              <a:ext cx="4164237" cy="58253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13834" y="3086262"/>
              <a:ext cx="18201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/>
                <a:t>Softmax</a:t>
              </a:r>
              <a:endParaRPr lang="ko-KR" altLang="en-US" sz="20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13834" y="2266236"/>
              <a:ext cx="22663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Attention weight</a:t>
              </a:r>
              <a:endParaRPr lang="ko-KR" altLang="en-US" sz="2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74790" y="2301082"/>
              <a:ext cx="6460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0.1</a:t>
              </a:r>
              <a:endParaRPr lang="ko-KR" altLang="en-US" sz="2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51555" y="2301082"/>
              <a:ext cx="6151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0.9</a:t>
              </a:r>
              <a:endParaRPr lang="ko-KR" altLang="en-US" sz="2000" b="1" dirty="0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flipV="1">
              <a:off x="2181206" y="2814001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flipV="1">
              <a:off x="1210836" y="2827901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V="1">
              <a:off x="3176142" y="2827901"/>
              <a:ext cx="0" cy="18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928705" y="2301082"/>
              <a:ext cx="5663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0.0</a:t>
              </a:r>
              <a:endParaRPr lang="ko-KR" altLang="en-US" sz="2000" b="1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813834" y="-38821"/>
            <a:ext cx="2314917" cy="1374777"/>
            <a:chOff x="3813834" y="-38821"/>
            <a:chExt cx="2314917" cy="1374777"/>
          </a:xfrm>
        </p:grpSpPr>
        <p:sp>
          <p:nvSpPr>
            <p:cNvPr id="26" name="TextBox 25"/>
            <p:cNvSpPr txBox="1"/>
            <p:nvPr/>
          </p:nvSpPr>
          <p:spPr>
            <a:xfrm>
              <a:off x="3813834" y="-38821"/>
              <a:ext cx="18201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Nan (</a:t>
              </a:r>
              <a:r>
                <a:rPr lang="ko-KR" altLang="en-US" sz="2800" b="1" dirty="0"/>
                <a:t>난</a:t>
              </a:r>
              <a:r>
                <a:rPr lang="en-US" altLang="ko-KR" sz="2800" b="1" dirty="0"/>
                <a:t>)</a:t>
              </a:r>
              <a:endParaRPr lang="ko-KR" altLang="en-US" sz="2800" b="1" dirty="0"/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V="1">
              <a:off x="4613115" y="587539"/>
              <a:ext cx="0" cy="187903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>
              <a:off x="4963592" y="1094303"/>
              <a:ext cx="399030" cy="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/>
            <p:cNvGrpSpPr/>
            <p:nvPr/>
          </p:nvGrpSpPr>
          <p:grpSpPr>
            <a:xfrm>
              <a:off x="5520674" y="776451"/>
              <a:ext cx="608077" cy="559505"/>
              <a:chOff x="5520674" y="776451"/>
              <a:chExt cx="608077" cy="559505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5520674" y="776451"/>
                <a:ext cx="559505" cy="55950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606198" y="916092"/>
                <a:ext cx="52255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dh1</a:t>
                </a:r>
                <a:endParaRPr lang="ko-KR" altLang="en-US" sz="1200" b="1" dirty="0"/>
              </a:p>
            </p:txBody>
          </p:sp>
        </p:grpSp>
      </p:grpSp>
      <p:sp>
        <p:nvSpPr>
          <p:cNvPr id="114" name="TextBox 113"/>
          <p:cNvSpPr txBox="1"/>
          <p:nvPr/>
        </p:nvSpPr>
        <p:spPr>
          <a:xfrm>
            <a:off x="160970" y="1159483"/>
            <a:ext cx="20607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h1*0.9 + h2*0.0 + h3*0.9</a:t>
            </a:r>
          </a:p>
          <a:p>
            <a:pPr algn="ctr"/>
            <a:r>
              <a:rPr lang="en-US" altLang="ko-KR" sz="1200" b="1" dirty="0"/>
              <a:t> (context vector)</a:t>
            </a:r>
            <a:endParaRPr lang="ko-KR" altLang="en-US" sz="1200" b="1" dirty="0"/>
          </a:p>
        </p:txBody>
      </p:sp>
      <p:cxnSp>
        <p:nvCxnSpPr>
          <p:cNvPr id="115" name="직선 연결선 114"/>
          <p:cNvCxnSpPr/>
          <p:nvPr/>
        </p:nvCxnSpPr>
        <p:spPr>
          <a:xfrm>
            <a:off x="5800426" y="1352215"/>
            <a:ext cx="0" cy="23950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8080422" y="1094303"/>
            <a:ext cx="473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/>
          <p:cNvGrpSpPr/>
          <p:nvPr/>
        </p:nvGrpSpPr>
        <p:grpSpPr>
          <a:xfrm>
            <a:off x="8673777" y="776451"/>
            <a:ext cx="582973" cy="559505"/>
            <a:chOff x="8673777" y="776451"/>
            <a:chExt cx="582973" cy="559505"/>
          </a:xfrm>
        </p:grpSpPr>
        <p:sp>
          <p:nvSpPr>
            <p:cNvPr id="18" name="타원 17"/>
            <p:cNvSpPr/>
            <p:nvPr/>
          </p:nvSpPr>
          <p:spPr>
            <a:xfrm>
              <a:off x="8673777" y="776451"/>
              <a:ext cx="559505" cy="559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734197" y="926329"/>
              <a:ext cx="52255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dh2</a:t>
              </a:r>
              <a:endParaRPr lang="ko-KR" altLang="en-US" sz="1200" b="1" dirty="0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2990996" y="1417790"/>
            <a:ext cx="4730633" cy="358175"/>
            <a:chOff x="3022746" y="1627340"/>
            <a:chExt cx="4730633" cy="358175"/>
          </a:xfrm>
        </p:grpSpPr>
        <p:sp>
          <p:nvSpPr>
            <p:cNvPr id="124" name="자유형 123"/>
            <p:cNvSpPr/>
            <p:nvPr/>
          </p:nvSpPr>
          <p:spPr>
            <a:xfrm>
              <a:off x="5687093" y="1627340"/>
              <a:ext cx="262124" cy="358175"/>
            </a:xfrm>
            <a:custGeom>
              <a:avLst/>
              <a:gdLst>
                <a:gd name="connsiteX0" fmla="*/ 0 w 596900"/>
                <a:gd name="connsiteY0" fmla="*/ 749335 h 774735"/>
                <a:gd name="connsiteX1" fmla="*/ 317500 w 596900"/>
                <a:gd name="connsiteY1" fmla="*/ 35 h 774735"/>
                <a:gd name="connsiteX2" fmla="*/ 596900 w 596900"/>
                <a:gd name="connsiteY2" fmla="*/ 774735 h 77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900" h="774735">
                  <a:moveTo>
                    <a:pt x="0" y="749335"/>
                  </a:moveTo>
                  <a:cubicBezTo>
                    <a:pt x="109008" y="372568"/>
                    <a:pt x="218017" y="-4198"/>
                    <a:pt x="317500" y="35"/>
                  </a:cubicBezTo>
                  <a:cubicBezTo>
                    <a:pt x="416983" y="4268"/>
                    <a:pt x="506941" y="389501"/>
                    <a:pt x="596900" y="77473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25" name="직선 화살표 연결선 124"/>
            <p:cNvCxnSpPr/>
            <p:nvPr/>
          </p:nvCxnSpPr>
          <p:spPr>
            <a:xfrm flipV="1">
              <a:off x="7753379" y="1627340"/>
              <a:ext cx="0" cy="3536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>
              <a:endCxn id="124" idx="0"/>
            </p:cNvCxnSpPr>
            <p:nvPr/>
          </p:nvCxnSpPr>
          <p:spPr>
            <a:xfrm>
              <a:off x="3022746" y="1973772"/>
              <a:ext cx="26643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5949217" y="1974841"/>
              <a:ext cx="180416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직선 연결선 136"/>
          <p:cNvCxnSpPr/>
          <p:nvPr/>
        </p:nvCxnSpPr>
        <p:spPr>
          <a:xfrm>
            <a:off x="8953529" y="1352215"/>
            <a:ext cx="0" cy="23950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/>
          <p:cNvGrpSpPr/>
          <p:nvPr/>
        </p:nvGrpSpPr>
        <p:grpSpPr>
          <a:xfrm>
            <a:off x="3044176" y="1421155"/>
            <a:ext cx="7074311" cy="358175"/>
            <a:chOff x="3063226" y="2097439"/>
            <a:chExt cx="7074311" cy="358175"/>
          </a:xfrm>
        </p:grpSpPr>
        <p:sp>
          <p:nvSpPr>
            <p:cNvPr id="138" name="자유형 137"/>
            <p:cNvSpPr/>
            <p:nvPr/>
          </p:nvSpPr>
          <p:spPr>
            <a:xfrm>
              <a:off x="8835113" y="2097439"/>
              <a:ext cx="262124" cy="358175"/>
            </a:xfrm>
            <a:custGeom>
              <a:avLst/>
              <a:gdLst>
                <a:gd name="connsiteX0" fmla="*/ 0 w 596900"/>
                <a:gd name="connsiteY0" fmla="*/ 749335 h 774735"/>
                <a:gd name="connsiteX1" fmla="*/ 317500 w 596900"/>
                <a:gd name="connsiteY1" fmla="*/ 35 h 774735"/>
                <a:gd name="connsiteX2" fmla="*/ 596900 w 596900"/>
                <a:gd name="connsiteY2" fmla="*/ 774735 h 77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900" h="774735">
                  <a:moveTo>
                    <a:pt x="0" y="749335"/>
                  </a:moveTo>
                  <a:cubicBezTo>
                    <a:pt x="109008" y="372568"/>
                    <a:pt x="218017" y="-4198"/>
                    <a:pt x="317500" y="35"/>
                  </a:cubicBezTo>
                  <a:cubicBezTo>
                    <a:pt x="416983" y="4268"/>
                    <a:pt x="506941" y="389501"/>
                    <a:pt x="596900" y="77473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39" name="직선 화살표 연결선 138"/>
            <p:cNvCxnSpPr/>
            <p:nvPr/>
          </p:nvCxnSpPr>
          <p:spPr>
            <a:xfrm flipV="1">
              <a:off x="10137537" y="2097439"/>
              <a:ext cx="0" cy="3536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>
              <a:endCxn id="138" idx="0"/>
            </p:cNvCxnSpPr>
            <p:nvPr/>
          </p:nvCxnSpPr>
          <p:spPr>
            <a:xfrm>
              <a:off x="3063226" y="2443871"/>
              <a:ext cx="577188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/>
            <p:cNvCxnSpPr/>
            <p:nvPr/>
          </p:nvCxnSpPr>
          <p:spPr>
            <a:xfrm>
              <a:off x="9097237" y="2444940"/>
              <a:ext cx="10341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자유형 151"/>
          <p:cNvSpPr/>
          <p:nvPr/>
        </p:nvSpPr>
        <p:spPr>
          <a:xfrm>
            <a:off x="10761806" y="374748"/>
            <a:ext cx="322561" cy="357780"/>
          </a:xfrm>
          <a:custGeom>
            <a:avLst/>
            <a:gdLst>
              <a:gd name="connsiteX0" fmla="*/ 0 w 552450"/>
              <a:gd name="connsiteY0" fmla="*/ 7200 h 350100"/>
              <a:gd name="connsiteX1" fmla="*/ 352425 w 552450"/>
              <a:gd name="connsiteY1" fmla="*/ 45300 h 350100"/>
              <a:gd name="connsiteX2" fmla="*/ 552450 w 552450"/>
              <a:gd name="connsiteY2" fmla="*/ 350100 h 35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350100">
                <a:moveTo>
                  <a:pt x="0" y="7200"/>
                </a:moveTo>
                <a:cubicBezTo>
                  <a:pt x="130175" y="-2325"/>
                  <a:pt x="260350" y="-11850"/>
                  <a:pt x="352425" y="45300"/>
                </a:cubicBezTo>
                <a:cubicBezTo>
                  <a:pt x="444500" y="102450"/>
                  <a:pt x="490538" y="294538"/>
                  <a:pt x="552450" y="35010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19463" y="1160471"/>
            <a:ext cx="21397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h1*0.9 + h2*0.0 + h3*0.02</a:t>
            </a:r>
          </a:p>
          <a:p>
            <a:pPr algn="ctr"/>
            <a:r>
              <a:rPr lang="en-US" altLang="ko-KR" sz="1200" b="1" dirty="0"/>
              <a:t> (context vector)</a:t>
            </a:r>
            <a:endParaRPr lang="ko-KR" altLang="en-US" sz="1200" b="1" dirty="0"/>
          </a:p>
        </p:txBody>
      </p:sp>
      <p:cxnSp>
        <p:nvCxnSpPr>
          <p:cNvPr id="128" name="직선 화살표 연결선 127"/>
          <p:cNvCxnSpPr/>
          <p:nvPr/>
        </p:nvCxnSpPr>
        <p:spPr>
          <a:xfrm>
            <a:off x="4918857" y="1067354"/>
            <a:ext cx="473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/>
          <p:cNvGrpSpPr/>
          <p:nvPr/>
        </p:nvGrpSpPr>
        <p:grpSpPr>
          <a:xfrm>
            <a:off x="934278" y="3778461"/>
            <a:ext cx="10101586" cy="543946"/>
            <a:chOff x="934279" y="3785342"/>
            <a:chExt cx="10101586" cy="543946"/>
          </a:xfrm>
          <a:solidFill>
            <a:srgbClr val="002060"/>
          </a:solidFill>
        </p:grpSpPr>
        <p:sp>
          <p:nvSpPr>
            <p:cNvPr id="136" name="모서리가 둥근 직사각형 135"/>
            <p:cNvSpPr/>
            <p:nvPr/>
          </p:nvSpPr>
          <p:spPr>
            <a:xfrm>
              <a:off x="934279" y="3785342"/>
              <a:ext cx="10101586" cy="54394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13834" y="3877667"/>
              <a:ext cx="5419448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FC (  </a:t>
              </a:r>
              <a:r>
                <a:rPr lang="en-US" altLang="ko-KR" sz="2000" b="1" dirty="0" err="1">
                  <a:solidFill>
                    <a:schemeClr val="bg1"/>
                  </a:solidFill>
                </a:rPr>
                <a:t>tahn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(  FC(h1, h2, h3) + FC(dh2) )  )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934278" y="3789459"/>
            <a:ext cx="10101586" cy="543946"/>
            <a:chOff x="934279" y="3785342"/>
            <a:chExt cx="10101586" cy="543946"/>
          </a:xfrm>
          <a:solidFill>
            <a:srgbClr val="002060"/>
          </a:solidFill>
        </p:grpSpPr>
        <p:sp>
          <p:nvSpPr>
            <p:cNvPr id="145" name="모서리가 둥근 직사각형 144"/>
            <p:cNvSpPr/>
            <p:nvPr/>
          </p:nvSpPr>
          <p:spPr>
            <a:xfrm>
              <a:off x="934279" y="3785342"/>
              <a:ext cx="10101586" cy="54394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813834" y="3877667"/>
              <a:ext cx="5419448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FC (  </a:t>
              </a:r>
              <a:r>
                <a:rPr lang="en-US" altLang="ko-KR" sz="2000" b="1" dirty="0" err="1">
                  <a:solidFill>
                    <a:schemeClr val="bg1"/>
                  </a:solidFill>
                </a:rPr>
                <a:t>tahn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(  FC(h1, h2, h3) + FC(dh3) )  )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32813" y="2223053"/>
            <a:ext cx="2586554" cy="559507"/>
            <a:chOff x="6578301" y="5240287"/>
            <a:chExt cx="2586554" cy="559507"/>
          </a:xfrm>
        </p:grpSpPr>
        <p:sp>
          <p:nvSpPr>
            <p:cNvPr id="143" name="타원 142"/>
            <p:cNvSpPr/>
            <p:nvPr/>
          </p:nvSpPr>
          <p:spPr>
            <a:xfrm>
              <a:off x="6578301" y="5240288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8536310" y="5240287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0" name="타원 149"/>
            <p:cNvSpPr/>
            <p:nvPr/>
          </p:nvSpPr>
          <p:spPr>
            <a:xfrm>
              <a:off x="7552336" y="5240289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8518813" y="5319984"/>
              <a:ext cx="6460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0.9</a:t>
              </a:r>
              <a:endParaRPr lang="ko-KR" altLang="en-US" sz="2000" b="1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595578" y="5319984"/>
              <a:ext cx="6151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0.1</a:t>
              </a:r>
              <a:endParaRPr lang="ko-KR" altLang="en-US" sz="2000" b="1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572728" y="5319984"/>
              <a:ext cx="5663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0.0</a:t>
              </a:r>
              <a:endParaRPr lang="ko-KR" altLang="en-US" sz="2000" b="1" dirty="0"/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936413" y="2226830"/>
            <a:ext cx="2586554" cy="559507"/>
            <a:chOff x="6578301" y="5240287"/>
            <a:chExt cx="2586554" cy="559507"/>
          </a:xfrm>
        </p:grpSpPr>
        <p:sp>
          <p:nvSpPr>
            <p:cNvPr id="164" name="타원 163"/>
            <p:cNvSpPr/>
            <p:nvPr/>
          </p:nvSpPr>
          <p:spPr>
            <a:xfrm>
              <a:off x="6578301" y="5240288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8536310" y="5240287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6" name="타원 165"/>
            <p:cNvSpPr/>
            <p:nvPr/>
          </p:nvSpPr>
          <p:spPr>
            <a:xfrm>
              <a:off x="7552336" y="5240289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8518813" y="5319984"/>
              <a:ext cx="646042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/>
                <a:t>0.02</a:t>
              </a:r>
              <a:endParaRPr lang="ko-KR" altLang="en-US" sz="1500" b="1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6595578" y="5319984"/>
              <a:ext cx="615107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/>
                <a:t>0.03</a:t>
              </a:r>
              <a:endParaRPr lang="ko-KR" altLang="en-US" sz="1500" b="1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572728" y="5319984"/>
              <a:ext cx="566372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/>
                <a:t>0.95</a:t>
              </a:r>
              <a:endParaRPr lang="ko-KR" altLang="en-US" sz="1500" b="1" dirty="0"/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938859" y="2225489"/>
            <a:ext cx="2586554" cy="559507"/>
            <a:chOff x="6578301" y="5240287"/>
            <a:chExt cx="2586554" cy="559507"/>
          </a:xfrm>
        </p:grpSpPr>
        <p:sp>
          <p:nvSpPr>
            <p:cNvPr id="157" name="타원 156"/>
            <p:cNvSpPr/>
            <p:nvPr/>
          </p:nvSpPr>
          <p:spPr>
            <a:xfrm>
              <a:off x="6578301" y="5240288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8536310" y="5240287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7552336" y="5240289"/>
              <a:ext cx="559505" cy="55950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518813" y="5319984"/>
              <a:ext cx="6460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0.4</a:t>
              </a:r>
              <a:endParaRPr lang="ko-KR" altLang="en-US" sz="2000" b="1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595578" y="5319984"/>
              <a:ext cx="6151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0.3</a:t>
              </a:r>
              <a:endParaRPr lang="ko-KR" altLang="en-US" sz="2000" b="1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7572728" y="5319984"/>
              <a:ext cx="5663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0.3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3335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7" grpId="0"/>
      <p:bldP spid="28" grpId="0"/>
      <p:bldP spid="29" grpId="0"/>
      <p:bldP spid="95" grpId="0" animBg="1"/>
      <p:bldP spid="96" grpId="0" animBg="1"/>
      <p:bldP spid="103" grpId="0"/>
      <p:bldP spid="105" grpId="0"/>
      <p:bldP spid="105" grpId="1"/>
      <p:bldP spid="106" grpId="0"/>
      <p:bldP spid="106" grpId="1"/>
      <p:bldP spid="107" grpId="0"/>
      <p:bldP spid="107" grpId="1"/>
      <p:bldP spid="112" grpId="0"/>
      <p:bldP spid="112" grpId="1"/>
      <p:bldP spid="114" grpId="0"/>
      <p:bldP spid="114" grpId="1"/>
      <p:bldP spid="152" grpId="0" animBg="1"/>
      <p:bldP spid="135" grpId="0"/>
      <p:bldP spid="13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B1666E-CDCB-4177-830E-C569B8DDA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6" y="484605"/>
            <a:ext cx="10981428" cy="58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1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4F53186-E0FC-4541-B204-C12F28B54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E63B76-0DED-4A80-888A-516F85CC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8082" y="6331182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13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0012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C4AEDE-E509-4D85-8458-416C5E830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41" y="1"/>
            <a:ext cx="4921819" cy="6916722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16E72F-D95E-48BB-B0DD-CB4024D8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8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73D5F34-EB96-44FD-9B7E-EEAD63D3C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92" y="191297"/>
            <a:ext cx="7318514" cy="655929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235086-2E1E-4A6B-B946-9E345111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51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A29E71-EFBA-4BA4-BCC3-4388AB192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149"/>
            <a:ext cx="11248375" cy="693649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5E4044-A811-4202-B976-A8378F50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16</a:t>
            </a:fld>
            <a:endParaRPr lang="ko-KR" altLang="en-US" sz="20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945A0CF-EC31-4F90-AC41-F0CBEEC57E16}"/>
              </a:ext>
            </a:extLst>
          </p:cNvPr>
          <p:cNvSpPr/>
          <p:nvPr/>
        </p:nvSpPr>
        <p:spPr>
          <a:xfrm>
            <a:off x="8059107" y="2011643"/>
            <a:ext cx="2932022" cy="12804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702EC-37B4-44DB-BA6F-57BDCA047E43}"/>
              </a:ext>
            </a:extLst>
          </p:cNvPr>
          <p:cNvSpPr txBox="1"/>
          <p:nvPr/>
        </p:nvSpPr>
        <p:spPr>
          <a:xfrm>
            <a:off x="7801861" y="2230788"/>
            <a:ext cx="3446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RNN</a:t>
            </a:r>
            <a:r>
              <a:rPr lang="ko-KR" altLang="en-US" sz="2400" b="1" dirty="0">
                <a:latin typeface="+mn-ea"/>
              </a:rPr>
              <a:t>을 대신하여</a:t>
            </a:r>
            <a:endParaRPr lang="en-US" altLang="ko-KR" sz="2400" b="1" dirty="0">
              <a:latin typeface="+mn-ea"/>
            </a:endParaRPr>
          </a:p>
          <a:p>
            <a:pPr algn="ctr"/>
            <a:r>
              <a:rPr lang="ko-KR" altLang="en-US" sz="2400" b="1" dirty="0">
                <a:latin typeface="+mn-ea"/>
              </a:rPr>
              <a:t>위치정보를 준다</a:t>
            </a:r>
            <a:endParaRPr lang="ko-KR" altLang="en-US" sz="2400" dirty="0"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531437-00B1-4B4A-8D86-10689CFDD81E}"/>
              </a:ext>
            </a:extLst>
          </p:cNvPr>
          <p:cNvCxnSpPr>
            <a:cxnSpLocks/>
          </p:cNvCxnSpPr>
          <p:nvPr/>
        </p:nvCxnSpPr>
        <p:spPr>
          <a:xfrm flipV="1">
            <a:off x="7939647" y="3565901"/>
            <a:ext cx="1429821" cy="15208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83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73D5F34-EB96-44FD-9B7E-EEAD63D3C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92" y="191297"/>
            <a:ext cx="7318514" cy="655929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235086-2E1E-4A6B-B946-9E345111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7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628443-4D73-4F5D-AE2B-6E90906EF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990"/>
            <a:ext cx="12192000" cy="4928019"/>
          </a:xfrm>
          <a:prstGeom prst="rect">
            <a:avLst/>
          </a:prstGeom>
        </p:spPr>
      </p:pic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E5882FF7-7740-44B9-BE99-BFF079C8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18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7749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497630B-84F0-4485-A0F4-CDE62AC42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D3761C37-D979-4B63-B34F-FC5FC10E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fld id="{D2727F11-69F6-4932-8B5E-02A20A5A6C73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90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0EE4870-5D22-4BC5-A40A-8DBC6C2A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782464-04B8-474B-8731-E1AFD524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751" y="6327416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2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5175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7F4CC0-6531-480B-BB70-9DEB06E97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39" y="1104780"/>
            <a:ext cx="4343623" cy="464843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C5ACE7-3EFC-403B-836F-35D8F9A5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5D7C1-31B2-4F65-AD2E-1E19EAC568B0}"/>
              </a:ext>
            </a:extLst>
          </p:cNvPr>
          <p:cNvSpPr txBox="1"/>
          <p:nvPr/>
        </p:nvSpPr>
        <p:spPr>
          <a:xfrm>
            <a:off x="5761972" y="1997838"/>
            <a:ext cx="54443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i="0" dirty="0">
                <a:solidFill>
                  <a:srgbClr val="555555"/>
                </a:solidFill>
                <a:effectLst/>
                <a:latin typeface="Spoqa Han Sans"/>
              </a:rPr>
              <a:t>Query</a:t>
            </a:r>
            <a:r>
              <a:rPr lang="ko-KR" altLang="en-US" sz="2400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sz="2400" dirty="0">
                <a:solidFill>
                  <a:srgbClr val="555555"/>
                </a:solidFill>
                <a:latin typeface="Spoqa Han Sans"/>
              </a:rPr>
              <a:t>:</a:t>
            </a:r>
            <a:r>
              <a:rPr lang="ko-KR" altLang="en-US" sz="2400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Spoqa Han Sans"/>
              </a:rPr>
              <a:t> 주가 되는 단어의 집합</a:t>
            </a:r>
            <a:endParaRPr lang="en-US" altLang="ko-KR" sz="24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endParaRPr lang="en-US" altLang="ko-KR" sz="24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endParaRPr lang="en-US" altLang="ko-KR" sz="2400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sz="2800" b="1" i="0" dirty="0">
                <a:solidFill>
                  <a:srgbClr val="555555"/>
                </a:solidFill>
                <a:effectLst/>
                <a:latin typeface="Spoqa Han Sans"/>
              </a:rPr>
              <a:t>Key</a:t>
            </a:r>
            <a:r>
              <a:rPr lang="ko-KR" altLang="en-US" sz="2800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sz="2400" dirty="0">
                <a:solidFill>
                  <a:srgbClr val="555555"/>
                </a:solidFill>
                <a:latin typeface="Spoqa Han Sans"/>
              </a:rPr>
              <a:t>:</a:t>
            </a:r>
            <a:r>
              <a:rPr lang="ko-KR" altLang="en-US" sz="2400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Spoqa Han Sans"/>
              </a:rPr>
              <a:t> 정보를 제공하는 단어들의 집합</a:t>
            </a:r>
            <a:endParaRPr lang="en-US" altLang="ko-KR" sz="24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endParaRPr lang="en-US" altLang="ko-KR" sz="24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endParaRPr lang="en-US" altLang="ko-KR" sz="24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en-US" altLang="ko-KR" sz="2800" b="1" i="0" dirty="0">
                <a:solidFill>
                  <a:srgbClr val="555555"/>
                </a:solidFill>
                <a:effectLst/>
                <a:latin typeface="Spoqa Han Sans"/>
              </a:rPr>
              <a:t>Value</a:t>
            </a:r>
            <a:r>
              <a:rPr lang="ko-KR" altLang="en-US" sz="2400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en-US" altLang="ko-KR" sz="2400" dirty="0">
                <a:solidFill>
                  <a:srgbClr val="555555"/>
                </a:solidFill>
                <a:latin typeface="Spoqa Han Sans"/>
              </a:rPr>
              <a:t>:</a:t>
            </a:r>
            <a:r>
              <a:rPr lang="ko-KR" altLang="en-US" sz="2400" dirty="0">
                <a:solidFill>
                  <a:srgbClr val="555555"/>
                </a:solidFill>
                <a:latin typeface="Spoqa Han Sans"/>
              </a:rPr>
              <a:t> 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Spoqa Han Sans"/>
              </a:rPr>
              <a:t>key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Spoqa Han Sans"/>
              </a:rPr>
              <a:t>에 대한 의미적 결과</a:t>
            </a:r>
            <a:endParaRPr lang="en-US" altLang="ko-KR" sz="2400" b="0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212277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81A843-9AEE-4DA3-B228-BEB6ACCA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47" y="800100"/>
            <a:ext cx="8334375" cy="52578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7C1FD4-BE6F-4822-ACA8-BAC41E8A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2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E675452-1BA4-4B59-9E17-68BB502C5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295275"/>
            <a:ext cx="5534025" cy="6267450"/>
          </a:xfrm>
          <a:prstGeom prst="rect">
            <a:avLst/>
          </a:prstGeom>
        </p:spPr>
      </p:pic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434953D0-E966-4A3D-9FE9-6EC81A49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fld id="{D2727F11-69F6-4932-8B5E-02A20A5A6C7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61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B18A6A-4DFF-4D96-B0FA-CB3FC20A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21" y="388859"/>
            <a:ext cx="8533757" cy="445997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5DD89E-4BB9-4401-92EB-D88113E7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17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CF3F34-D824-4BCC-A8BC-070B82CA6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35" y="463491"/>
            <a:ext cx="9204798" cy="579679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2F6CC8-24FB-4D75-8090-1180D6FB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679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E39B38-8185-4EB5-9502-6A64E9B98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76" y="0"/>
            <a:ext cx="7216048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595BC7-0E61-4DB2-8EF2-703D8891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059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8F5034-DF43-4A0E-8712-3B5AD4675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67" y="1549754"/>
            <a:ext cx="8505825" cy="3324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BE94F0-A229-492A-B3C1-05AEA7B0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8" y="1859337"/>
            <a:ext cx="2933469" cy="313932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DD2E78-5398-4AC5-BC57-DE2AAA3C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fld id="{D2727F11-69F6-4932-8B5E-02A20A5A6C73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455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78C123-E239-49B3-9439-5613592C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4" y="837735"/>
            <a:ext cx="6273587" cy="5182529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736B652-612B-47A6-9640-BF72AFCCA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2109" y="1649456"/>
            <a:ext cx="4189602" cy="130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Attention</a:t>
            </a:r>
            <a:r>
              <a:rPr lang="ko-KR" altLang="en-US" sz="2000" dirty="0"/>
              <a:t> </a:t>
            </a:r>
            <a:r>
              <a:rPr lang="en-US" altLang="ko-KR" sz="2000" dirty="0"/>
              <a:t>layer</a:t>
            </a:r>
            <a:r>
              <a:rPr lang="ko-KR" altLang="en-US" sz="2000" dirty="0"/>
              <a:t>를 거쳐서 나온 </a:t>
            </a:r>
            <a:r>
              <a:rPr lang="en-US" altLang="ko-KR" sz="2000" dirty="0"/>
              <a:t>It</a:t>
            </a:r>
            <a:r>
              <a:rPr lang="ko-KR" altLang="en-US" sz="2000" dirty="0"/>
              <a:t>에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해당하는 벡터는 문맥 속에서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It</a:t>
            </a:r>
            <a:r>
              <a:rPr lang="ko-KR" altLang="en-US" sz="2000" dirty="0"/>
              <a:t>이 가진 의미의 벡터가 된다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D463607-29C8-4FFD-809D-0A455CDD706A}"/>
              </a:ext>
            </a:extLst>
          </p:cNvPr>
          <p:cNvCxnSpPr>
            <a:cxnSpLocks/>
          </p:cNvCxnSpPr>
          <p:nvPr/>
        </p:nvCxnSpPr>
        <p:spPr>
          <a:xfrm flipV="1">
            <a:off x="7029974" y="3062377"/>
            <a:ext cx="1027098" cy="8552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72E7A42E-7BB3-4615-BA31-50DFAAE7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27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24769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56924B0-B89A-42B5-8C4B-DD246C618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9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DA48FC9A-73E1-4BC0-A9E9-98528476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29</a:t>
            </a:fld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651A86-75AD-48AA-9C50-8691BF7E1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73" y="897062"/>
            <a:ext cx="7679453" cy="5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C8031A-D864-4CD2-922C-D504E319C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DCC695-2171-43D2-BF10-64822AA9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0848" y="6339571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3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5311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FA1535-6C6E-4C8D-8B75-55BB9509A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95" y="0"/>
            <a:ext cx="11607209" cy="6858000"/>
          </a:xfrm>
          <a:prstGeom prst="rect">
            <a:avLst/>
          </a:prstGeom>
        </p:spPr>
      </p:pic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E9D13473-381E-4FBF-8399-36F1F77A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30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7002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53040E-3D2D-4461-8EBB-335E26564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4" y="792956"/>
            <a:ext cx="11111771" cy="5272088"/>
          </a:xfrm>
          <a:prstGeom prst="rect">
            <a:avLst/>
          </a:prstGeom>
        </p:spPr>
      </p:pic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3BA894D6-2BF8-48C9-90B4-555B9965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31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2357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8E53881-4CFB-4287-A350-94FB768F4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5979E211-66B6-464C-AE27-A576B8A8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32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20054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07D265-58E7-4766-B002-053B793E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C4E82A-21E9-4C35-8CDA-69AC5B3F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9"/>
            <a:ext cx="12192000" cy="682616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F96505-8615-49C8-9EB4-AE178E8501AD}"/>
              </a:ext>
            </a:extLst>
          </p:cNvPr>
          <p:cNvSpPr txBox="1">
            <a:spLocks/>
          </p:cNvSpPr>
          <p:nvPr/>
        </p:nvSpPr>
        <p:spPr>
          <a:xfrm>
            <a:off x="414251" y="63144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D2727F11-69F6-4932-8B5E-02A20A5A6C73}" type="slidenum">
              <a:rPr lang="ko-KR" altLang="en-US" sz="2000" b="1" smtClean="0"/>
              <a:pPr algn="l"/>
              <a:t>33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34750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32A79F7-94DB-4DBB-92D4-953EBC785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8C8D3CAF-A856-444D-954A-CEE91EF2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34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62129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196A653-2688-4CE0-BBB3-879BCA34F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78" y="0"/>
            <a:ext cx="7617443" cy="68580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1D16511-AAE9-47C4-A345-49B1307C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1972" y="6322793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35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19057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11D83B8-46A7-4E2D-8FCC-D0870813A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63" y="0"/>
            <a:ext cx="10533473" cy="68580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73A6648-1960-46FA-A88D-5BEF5B5E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8743" y="6272459"/>
            <a:ext cx="2743200" cy="365125"/>
          </a:xfrm>
        </p:spPr>
        <p:txBody>
          <a:bodyPr/>
          <a:lstStyle/>
          <a:p>
            <a:pPr algn="r"/>
            <a:fld id="{D2727F11-69F6-4932-8B5E-02A20A5A6C73}" type="slidenum">
              <a:rPr lang="ko-KR" altLang="en-US" sz="2000" b="1" smtClean="0"/>
              <a:pPr algn="r"/>
              <a:t>36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7511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D393C6-2E24-4340-8D4B-F361429CB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67" y="278682"/>
            <a:ext cx="10822866" cy="630063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E7BF781-9789-4E9A-947A-42BE214E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1972" y="6314860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37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96264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C4AEDE-E509-4D85-8458-416C5E830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41" y="1"/>
            <a:ext cx="4921819" cy="6916722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16E72F-D95E-48BB-B0DD-CB4024D8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827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BE89F5A-25AA-469D-8454-F7E278282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99813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818FF4-6C8C-4259-BF13-D9A1C5746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80" y="1440990"/>
            <a:ext cx="7137439" cy="397602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054BCD-7E26-41BF-ACFC-B1E6DAE3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4069" y="6325562"/>
            <a:ext cx="2743200" cy="365125"/>
          </a:xfrm>
        </p:spPr>
        <p:txBody>
          <a:bodyPr/>
          <a:lstStyle/>
          <a:p>
            <a:fld id="{D2727F11-69F6-4932-8B5E-02A20A5A6C73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D77EE11-500E-4058-B8C3-40984E6AB17F}"/>
              </a:ext>
            </a:extLst>
          </p:cNvPr>
          <p:cNvSpPr/>
          <p:nvPr/>
        </p:nvSpPr>
        <p:spPr>
          <a:xfrm>
            <a:off x="721453" y="6962862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089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4B3E6A1-0CC2-4D78-980B-F7661F92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650889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4F7F5D7-5419-433B-AABC-7A587EA3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88525C-C1DD-4BA8-AD38-27CE0CE8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646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03854A1-19CC-44EF-B70B-F2892FD69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895475"/>
            <a:ext cx="11687175" cy="1533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2C9D2A-A947-4B85-B9DA-A9C8DF94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66" y="2662238"/>
            <a:ext cx="4438650" cy="666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9EF4C5-C7A6-4242-AB3F-97EEC2D63831}"/>
              </a:ext>
            </a:extLst>
          </p:cNvPr>
          <p:cNvSpPr txBox="1"/>
          <p:nvPr/>
        </p:nvSpPr>
        <p:spPr>
          <a:xfrm>
            <a:off x="104482" y="632598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 수집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547CA0-9D38-4919-BEA7-948459A4C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962" y="3732244"/>
            <a:ext cx="5934075" cy="2250573"/>
          </a:xfrm>
          <a:prstGeom prst="rect">
            <a:avLst/>
          </a:prstGeom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0D510EC2-09D5-418C-B6FC-83E267B9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42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7077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0DBF77-5094-43EF-B1D2-AB9060EE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71" y="2038056"/>
            <a:ext cx="9751458" cy="2781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B7E0AA-97AA-4443-95DB-A64A664E6F4E}"/>
              </a:ext>
            </a:extLst>
          </p:cNvPr>
          <p:cNvSpPr txBox="1"/>
          <p:nvPr/>
        </p:nvSpPr>
        <p:spPr>
          <a:xfrm>
            <a:off x="104482" y="632598"/>
            <a:ext cx="162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Vocab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F286DA87-0F43-47AD-ACAC-3AF11B6B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43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50420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7251BB-1979-466E-A54B-0777E318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37" y="1177309"/>
            <a:ext cx="10210800" cy="5324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AFD4A-5AB9-4F94-82C0-10E5587F1A41}"/>
              </a:ext>
            </a:extLst>
          </p:cNvPr>
          <p:cNvSpPr txBox="1"/>
          <p:nvPr/>
        </p:nvSpPr>
        <p:spPr>
          <a:xfrm>
            <a:off x="104482" y="632598"/>
            <a:ext cx="31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Batch </a:t>
            </a:r>
            <a:r>
              <a:rPr lang="ko-KR" altLang="en-US" dirty="0"/>
              <a:t>크기로 데이터 묶기</a:t>
            </a:r>
            <a:endParaRPr lang="en-US" altLang="ko-KR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59F3539-95A7-4877-B856-2E37D9E9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44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35187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8DE7-058C-49E2-A41A-700F7831E913}"/>
              </a:ext>
            </a:extLst>
          </p:cNvPr>
          <p:cNvSpPr txBox="1"/>
          <p:nvPr/>
        </p:nvSpPr>
        <p:spPr>
          <a:xfrm>
            <a:off x="104482" y="63259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모델 구성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769E67-E672-400A-A047-6444CE11F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64" y="1243110"/>
            <a:ext cx="3638550" cy="4819650"/>
          </a:xfrm>
          <a:prstGeom prst="rect">
            <a:avLst/>
          </a:prstGeom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0EEEC63A-5CFB-4F02-94E6-4E027C6D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45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5827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8DE7-058C-49E2-A41A-700F7831E913}"/>
              </a:ext>
            </a:extLst>
          </p:cNvPr>
          <p:cNvSpPr txBox="1"/>
          <p:nvPr/>
        </p:nvSpPr>
        <p:spPr>
          <a:xfrm>
            <a:off x="104482" y="632598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훈련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E81086-E5B5-4501-94D7-2D812FE3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04" y="1462087"/>
            <a:ext cx="8239125" cy="3933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B3E005-B96B-4A26-9EE8-3E86D8CDA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04" y="5395912"/>
            <a:ext cx="4000500" cy="1009650"/>
          </a:xfrm>
          <a:prstGeom prst="rect">
            <a:avLst/>
          </a:prstGeom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BBB0CE2C-07D3-417E-8016-FB7640D1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9215" y="6222999"/>
            <a:ext cx="2743200" cy="365125"/>
          </a:xfrm>
        </p:spPr>
        <p:txBody>
          <a:bodyPr/>
          <a:lstStyle/>
          <a:p>
            <a:pPr algn="r"/>
            <a:fld id="{D2727F11-69F6-4932-8B5E-02A20A5A6C73}" type="slidenum">
              <a:rPr lang="ko-KR" altLang="en-US" sz="2000" b="1" smtClean="0"/>
              <a:pPr algn="r"/>
              <a:t>46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71099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38DE7-058C-49E2-A41A-700F7831E913}"/>
              </a:ext>
            </a:extLst>
          </p:cNvPr>
          <p:cNvSpPr txBox="1"/>
          <p:nvPr/>
        </p:nvSpPr>
        <p:spPr>
          <a:xfrm>
            <a:off x="104482" y="63259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평가 함수 정의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AB0EA-4426-4B6B-8675-8CBEFB1E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42" y="0"/>
            <a:ext cx="7411915" cy="6858000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376850D3-B34A-4DE1-AFBC-FB77A5AE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47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06857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65E33C-3B32-4FE3-9FF7-A55C90FDA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933575"/>
            <a:ext cx="6486525" cy="2990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C65EA9-0C1C-4A70-A728-FD9A296A9F25}"/>
              </a:ext>
            </a:extLst>
          </p:cNvPr>
          <p:cNvSpPr txBox="1"/>
          <p:nvPr/>
        </p:nvSpPr>
        <p:spPr>
          <a:xfrm>
            <a:off x="104482" y="63259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예측 함수 정의</a:t>
            </a:r>
            <a:endParaRPr lang="en-US" altLang="ko-KR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9A5C1E71-F60A-4FDD-8EB7-C5BDBD80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251" y="6314439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48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8903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AAEC10-F14F-475A-B87F-655A9858DDD8}"/>
              </a:ext>
            </a:extLst>
          </p:cNvPr>
          <p:cNvSpPr txBox="1"/>
          <p:nvPr/>
        </p:nvSpPr>
        <p:spPr>
          <a:xfrm>
            <a:off x="486561" y="302004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999447-F05A-461F-BE23-A855EFA77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75" y="1474511"/>
            <a:ext cx="3467100" cy="561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A1F2ED-1CB2-477D-9F7F-5D65EB8B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69" y="2158913"/>
            <a:ext cx="4171950" cy="723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4C36F5-18A0-45B0-B702-4141A6DF3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25" y="3396021"/>
            <a:ext cx="3629025" cy="504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05A63E-5CF5-4A4D-AD8D-894C34F16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9" y="4040667"/>
            <a:ext cx="4152900" cy="6286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855F67-FAE9-4B76-B299-D1B05C99E8E4}"/>
              </a:ext>
            </a:extLst>
          </p:cNvPr>
          <p:cNvSpPr txBox="1"/>
          <p:nvPr/>
        </p:nvSpPr>
        <p:spPr>
          <a:xfrm>
            <a:off x="1746058" y="89321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GOOD!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241C33-581D-4C24-8954-ACD0964D0615}"/>
              </a:ext>
            </a:extLst>
          </p:cNvPr>
          <p:cNvSpPr txBox="1"/>
          <p:nvPr/>
        </p:nvSpPr>
        <p:spPr>
          <a:xfrm>
            <a:off x="8490807" y="90063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BAD!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78B1EB4-6EC8-4EDC-8DBC-17AA4C7DA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113" y="1655399"/>
            <a:ext cx="6067425" cy="4762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1CCCBAE-A672-4066-A713-644152611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150" y="2298671"/>
            <a:ext cx="4705350" cy="6667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0E0153-4D9C-4948-8138-6961E1A80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8146" y="3393219"/>
            <a:ext cx="3743325" cy="4095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A4D57DD-B0F6-4667-B533-922716F36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5733" y="3992274"/>
            <a:ext cx="4248150" cy="6572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5755411-2C74-4B5F-BBC2-1A07D3840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159" y="5073381"/>
            <a:ext cx="3562350" cy="5143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14F8B26-FFA1-4EF4-BA0B-AD2619A751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69" y="5676352"/>
            <a:ext cx="6667500" cy="657225"/>
          </a:xfrm>
          <a:prstGeom prst="rect">
            <a:avLst/>
          </a:prstGeom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0883A544-672B-4601-8C77-836ECCDC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6931" y="6151014"/>
            <a:ext cx="2743200" cy="365125"/>
          </a:xfrm>
        </p:spPr>
        <p:txBody>
          <a:bodyPr/>
          <a:lstStyle/>
          <a:p>
            <a:pPr algn="r"/>
            <a:fld id="{D2727F11-69F6-4932-8B5E-02A20A5A6C73}" type="slidenum">
              <a:rPr lang="ko-KR" altLang="en-US" sz="2000" b="1" smtClean="0"/>
              <a:pPr algn="r"/>
              <a:t>49</a:t>
            </a:fld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0959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E86363-3E1F-48E3-A72D-D4A034517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73" y="1477374"/>
            <a:ext cx="6470254" cy="390325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A00A74-B891-4BFE-935F-AE753A5C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35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842ABA-2D37-41A7-A4DD-105EBFD1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F8D65E3-8DE1-48ED-8558-C470DE2F9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3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F30CC8-8124-4E41-B6F6-ABC504E5A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35" y="1898141"/>
            <a:ext cx="9550930" cy="244093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BCCAA8-1018-47D8-A145-D09E9F7B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6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B0B4DBE-6049-480E-9BC6-1A6762A6B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32" y="2462283"/>
            <a:ext cx="10290336" cy="193343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F999E4-7047-4767-AF67-D48FF6C9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563" y="6284160"/>
            <a:ext cx="2743200" cy="365125"/>
          </a:xfrm>
        </p:spPr>
        <p:txBody>
          <a:bodyPr/>
          <a:lstStyle/>
          <a:p>
            <a:pPr algn="l"/>
            <a:fld id="{D2727F11-69F6-4932-8B5E-02A20A5A6C73}" type="slidenum">
              <a:rPr lang="ko-KR" altLang="en-US" sz="2000" b="1" smtClean="0"/>
              <a:pPr algn="l"/>
              <a:t>7</a:t>
            </a:fld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56B77-28AD-42D7-BE6F-B6CE7A2EA8FB}"/>
              </a:ext>
            </a:extLst>
          </p:cNvPr>
          <p:cNvSpPr txBox="1"/>
          <p:nvPr/>
        </p:nvSpPr>
        <p:spPr>
          <a:xfrm>
            <a:off x="804060" y="1066468"/>
            <a:ext cx="3446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각각의 단어 벡터화 </a:t>
            </a:r>
            <a:r>
              <a:rPr lang="en-US" altLang="ko-KR" sz="2400" b="1" dirty="0">
                <a:latin typeface="+mn-ea"/>
              </a:rPr>
              <a:t>(Embedding)</a:t>
            </a:r>
          </a:p>
        </p:txBody>
      </p:sp>
    </p:spTree>
    <p:extLst>
      <p:ext uri="{BB962C8B-B14F-4D97-AF65-F5344CB8AC3E}">
        <p14:creationId xmlns:p14="http://schemas.microsoft.com/office/powerpoint/2010/main" val="263982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65BD64-E6DA-47C0-A1F9-9477AF1176DD}"/>
              </a:ext>
            </a:extLst>
          </p:cNvPr>
          <p:cNvSpPr/>
          <p:nvPr/>
        </p:nvSpPr>
        <p:spPr>
          <a:xfrm>
            <a:off x="6963542" y="1058779"/>
            <a:ext cx="3898232" cy="14798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6121EB-BEA4-434C-A368-28A6D422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E3207A7-716E-4D24-A6A8-22913592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29" y="2297373"/>
            <a:ext cx="4688645" cy="3538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B3A7D6-B930-4D93-A84D-2B3BC54E4056}"/>
              </a:ext>
            </a:extLst>
          </p:cNvPr>
          <p:cNvSpPr txBox="1"/>
          <p:nvPr/>
        </p:nvSpPr>
        <p:spPr>
          <a:xfrm>
            <a:off x="7189401" y="1198556"/>
            <a:ext cx="3446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Context Vector</a:t>
            </a:r>
          </a:p>
          <a:p>
            <a:pPr algn="ctr"/>
            <a:endParaRPr lang="en-US" altLang="ko-KR" sz="2400" b="1" dirty="0">
              <a:latin typeface="+mn-ea"/>
            </a:endParaRPr>
          </a:p>
          <a:p>
            <a:pPr algn="ctr"/>
            <a:r>
              <a:rPr lang="en-US" altLang="ko-KR" sz="2400" b="1" dirty="0">
                <a:latin typeface="+mn-ea"/>
              </a:rPr>
              <a:t>[0.15, 0.21, -0.11, 0.91</a:t>
            </a:r>
            <a:r>
              <a:rPr lang="en-US" altLang="ko-KR" sz="2400" dirty="0">
                <a:latin typeface="+mn-ea"/>
              </a:rPr>
              <a:t>]</a:t>
            </a:r>
            <a:endParaRPr lang="ko-KR" altLang="en-US" sz="2400" dirty="0"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60C889-9671-4618-BDC9-7579D4A318E9}"/>
              </a:ext>
            </a:extLst>
          </p:cNvPr>
          <p:cNvCxnSpPr>
            <a:cxnSpLocks/>
          </p:cNvCxnSpPr>
          <p:nvPr/>
        </p:nvCxnSpPr>
        <p:spPr>
          <a:xfrm flipV="1">
            <a:off x="6075108" y="3043989"/>
            <a:ext cx="2082303" cy="199423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370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E5E0E9-FBC6-4B85-AEA9-00AD8C090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43" y="1853967"/>
            <a:ext cx="10490574" cy="29866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C5CB1-811D-489A-8C8E-149684A8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7F11-69F6-4932-8B5E-02A20A5A6C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86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329</Words>
  <Application>Microsoft Office PowerPoint</Application>
  <PresentationFormat>와이드스크린</PresentationFormat>
  <Paragraphs>138</Paragraphs>
  <Slides>50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Spoqa Han Sans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860</dc:creator>
  <cp:lastModifiedBy>비트캠프</cp:lastModifiedBy>
  <cp:revision>12</cp:revision>
  <dcterms:created xsi:type="dcterms:W3CDTF">2022-04-01T01:22:00Z</dcterms:created>
  <dcterms:modified xsi:type="dcterms:W3CDTF">2022-04-26T08:33:43Z</dcterms:modified>
</cp:coreProperties>
</file>